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19"/>
  </p:notesMasterIdLst>
  <p:sldIdLst>
    <p:sldId id="325" r:id="rId3"/>
    <p:sldId id="326" r:id="rId4"/>
    <p:sldId id="327" r:id="rId5"/>
    <p:sldId id="328" r:id="rId6"/>
    <p:sldId id="329" r:id="rId7"/>
    <p:sldId id="330" r:id="rId8"/>
    <p:sldId id="331" r:id="rId9"/>
    <p:sldId id="332" r:id="rId10"/>
    <p:sldId id="333" r:id="rId11"/>
    <p:sldId id="334" r:id="rId12"/>
    <p:sldId id="335" r:id="rId13"/>
    <p:sldId id="336" r:id="rId14"/>
    <p:sldId id="337" r:id="rId15"/>
    <p:sldId id="338" r:id="rId16"/>
    <p:sldId id="339" r:id="rId17"/>
    <p:sldId id="340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466" autoAdjust="0"/>
    <p:restoredTop sz="94660"/>
  </p:normalViewPr>
  <p:slideViewPr>
    <p:cSldViewPr>
      <p:cViewPr>
        <p:scale>
          <a:sx n="82" d="100"/>
          <a:sy n="82" d="100"/>
        </p:scale>
        <p:origin x="-660" y="-5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FA8A93-CF56-4E4B-A3F9-2BE28890F440}" type="datetimeFigureOut">
              <a:rPr lang="fr-CA" smtClean="0"/>
              <a:t>2015-01-13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599B2C-0338-4E29-9808-C10A19CC740C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6589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13/01/2015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13/01/2015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13/01/2015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92B1915-55D1-479F-BB60-FC2CE2279A42}" type="slidenum">
              <a:rPr lang="fr-CA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fr-CA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SEG2506 – Hivers 2013 - Hussein Al Osman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1955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6934200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7982D-A041-416B-A7B7-6B8FE226F3A8}" type="slidenum">
              <a:rPr lang="fr-CA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fr-CA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SEG2506 – Hivers 2013 - Hussein Al Osman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333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38082-BA16-4835-9EE3-72D8130CD30A}" type="slidenum">
              <a:rPr lang="fr-CA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fr-CA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SEG2506 – Hivers 2013 - Hussein Al Osman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4297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B45B8-80BD-4AF2-B918-AA77A562BDE2}" type="slidenum">
              <a:rPr lang="fr-CA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fr-CA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SEG2506 – Hivers 2013 - Hussein Al Osman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0448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784D8-1E89-45CE-A0AC-DDED77196281}" type="slidenum">
              <a:rPr lang="fr-CA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fr-CA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SEG2506 – Hivers 2013 - Hussein Al Osman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2105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7DFAC-9AB4-46D2-BB4A-B4D9FA52CCF2}" type="slidenum">
              <a:rPr lang="fr-CA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fr-CA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SEG2506 – Hivers 2013 - Hussein Al Osman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5512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0F236-25CF-4F4F-82ED-2E9D2309ADA8}" type="slidenum">
              <a:rPr lang="fr-CA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fr-CA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SEG2506 – Hivers 2013 - Hussein Al Osman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7084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B4742-5BF8-4BA3-BF70-5D8317DB997F}" type="slidenum">
              <a:rPr lang="fr-CA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fr-CA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SEG2506 – Hivers 2013 - Hussein Al Osman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506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13/01/2015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SEG2506 – Hivers 2013 - Hussein Al Osman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23128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BB0E5-A2EC-414F-A83B-96D273125176}" type="slidenum">
              <a:rPr lang="fr-CA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fr-CA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SEG2506 – Hivers 2013 - Hussein Al Osman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74480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44324-88B5-488A-A606-A2610DF75F4A}" type="slidenum">
              <a:rPr lang="fr-CA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fr-CA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SEG2506 – Hivers 2013 - Hussein Al Osman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47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13/01/2015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13/01/2015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13/01/2015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13/01/2015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13/01/2015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13/01/2015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13/01/2015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13/01/2015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Click to edit Master text styles</a:t>
            </a:r>
          </a:p>
          <a:p>
            <a:pPr lvl="1"/>
            <a:r>
              <a:rPr lang="en-US" altLang="fr-FR" smtClean="0"/>
              <a:t>Second level</a:t>
            </a:r>
          </a:p>
          <a:p>
            <a:pPr lvl="2"/>
            <a:r>
              <a:rPr lang="en-US" altLang="fr-FR" smtClean="0"/>
              <a:t>Third level</a:t>
            </a:r>
          </a:p>
          <a:p>
            <a:pPr lvl="3"/>
            <a:r>
              <a:rPr lang="en-US" altLang="fr-FR" smtClean="0"/>
              <a:t>Fourth level</a:t>
            </a:r>
          </a:p>
          <a:p>
            <a:pPr lvl="4"/>
            <a:r>
              <a:rPr lang="en-US" altLang="fr-FR" smtClean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9001125" y="0"/>
            <a:ext cx="142875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9001125" y="1371600"/>
            <a:ext cx="142875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FFFFFF"/>
              </a:solidFill>
            </a:endParaRPr>
          </a:p>
        </p:txBody>
      </p:sp>
      <p:pic>
        <p:nvPicPr>
          <p:cNvPr id="1030" name="Picture 8" descr="uottawa-logo-nospace"/>
          <p:cNvPicPr>
            <a:picLocks noChangeAspect="1" noChangeArrowheads="1"/>
          </p:cNvPicPr>
          <p:nvPr userDrawn="1"/>
        </p:nvPicPr>
        <p:blipFill>
          <a:blip r:embed="rId1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177800"/>
            <a:ext cx="1143000" cy="119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B9D456-0085-42C8-A12E-75ECDDC72A0F}" type="slidenum">
              <a:rPr lang="fr-CA">
                <a:solidFill>
                  <a:srgbClr val="000000">
                    <a:tint val="75000"/>
                  </a:srgbClr>
                </a:solidFill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r-CA">
              <a:solidFill>
                <a:srgbClr val="000000">
                  <a:tint val="75000"/>
                </a:srgbClr>
              </a:solidFill>
              <a:latin typeface="Times New Roman" pitchFamily="18" charset="0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416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SEG2506 – Hivers 2013 - Hussein Al Osman</a:t>
            </a:r>
            <a:endParaRPr lang="en-US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904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 spc="-6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algn="l" rtl="0" eaLnBrk="0" fontAlgn="base" hangingPunct="0">
        <a:spcBef>
          <a:spcPct val="20000"/>
        </a:spcBef>
        <a:spcAft>
          <a:spcPts val="600"/>
        </a:spcAft>
        <a:buFont typeface="Arial" pitchFamily="34" charset="0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934200" cy="1371600"/>
          </a:xfrm>
        </p:spPr>
        <p:txBody>
          <a:bodyPr/>
          <a:lstStyle/>
          <a:p>
            <a:pPr>
              <a:defRPr/>
            </a:pPr>
            <a:r>
              <a:rPr lang="fr-CA" dirty="0" smtClean="0"/>
              <a:t>Diagrammes D’activités UML</a:t>
            </a:r>
            <a:endParaRPr lang="fr-CA" dirty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altLang="fr-FR" smtClean="0"/>
              <a:t>En UML un diagramme d'activité est utilisé pour afficher la séquence des actions produits par un système</a:t>
            </a:r>
          </a:p>
          <a:p>
            <a:endParaRPr lang="fr-CA" altLang="fr-FR" smtClean="0"/>
          </a:p>
          <a:p>
            <a:r>
              <a:rPr lang="fr-CA" altLang="fr-FR" smtClean="0"/>
              <a:t>Ils montrent le flux de travail dès le début jusqu’à  la fin </a:t>
            </a:r>
          </a:p>
          <a:p>
            <a:pPr lvl="1"/>
            <a:r>
              <a:rPr lang="fr-CA" altLang="fr-FR" smtClean="0"/>
              <a:t>Détail les nombreux trajets de décision qui existent dans la progression des événements contenus dans l'activité</a:t>
            </a:r>
          </a:p>
          <a:p>
            <a:endParaRPr lang="fr-CA" altLang="fr-FR" smtClean="0"/>
          </a:p>
          <a:p>
            <a:r>
              <a:rPr lang="fr-CA" altLang="fr-FR" smtClean="0"/>
              <a:t>Très utile pour modéliser le comportement de concurrence</a:t>
            </a:r>
          </a:p>
        </p:txBody>
      </p:sp>
      <p:sp>
        <p:nvSpPr>
          <p:cNvPr id="32772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600"/>
              </a:spcAft>
              <a:buFont typeface="Arial" pitchFamily="34" charset="0"/>
              <a:defRPr sz="20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fld id="{1C233D67-8BCE-4BB3-8BC8-BF3EF1E29AF2}" type="slidenum">
              <a:rPr lang="fr-CA" altLang="fr-FR" sz="1200" b="0" smtClean="0">
                <a:solidFill>
                  <a:srgbClr val="898989"/>
                </a:solidFill>
                <a:latin typeface="Times New Roman" pitchFamily="18" charset="0"/>
              </a:rPr>
              <a:pPr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</a:t>
            </a:fld>
            <a:endParaRPr lang="fr-CA" altLang="fr-FR" sz="1200" b="0" smtClean="0">
              <a:solidFill>
                <a:srgbClr val="898989"/>
              </a:solidFill>
              <a:latin typeface="Times New Roman" pitchFamily="18" charset="0"/>
            </a:endParaRPr>
          </a:p>
        </p:txBody>
      </p:sp>
      <p:sp>
        <p:nvSpPr>
          <p:cNvPr id="32773" name="Footer Placeholder 5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spcAft>
                <a:spcPts val="600"/>
              </a:spcAft>
              <a:buFont typeface="Arial" pitchFamily="34" charset="0"/>
              <a:defRPr sz="20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fr-FR" sz="1000" b="0" smtClean="0">
                <a:latin typeface="Times New Roman" pitchFamily="18" charset="0"/>
              </a:rPr>
              <a:t>SEG2506 – Hiver 2014 – Hussein Al Osman</a:t>
            </a:r>
          </a:p>
        </p:txBody>
      </p:sp>
    </p:spTree>
    <p:extLst>
      <p:ext uri="{BB962C8B-B14F-4D97-AF65-F5344CB8AC3E}">
        <p14:creationId xmlns:p14="http://schemas.microsoft.com/office/powerpoint/2010/main" val="70474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934200" cy="1371600"/>
          </a:xfrm>
        </p:spPr>
        <p:txBody>
          <a:bodyPr/>
          <a:lstStyle/>
          <a:p>
            <a:pPr>
              <a:defRPr/>
            </a:pPr>
            <a:r>
              <a:rPr lang="fr-CA" dirty="0"/>
              <a:t>Diagrammes D’activités UML</a:t>
            </a: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altLang="fr-FR" smtClean="0"/>
              <a:t>Revenant à notre exemple initial</a:t>
            </a:r>
            <a:endParaRPr lang="fr-CA" altLang="fr-FR" i="1" smtClean="0"/>
          </a:p>
        </p:txBody>
      </p:sp>
      <p:sp>
        <p:nvSpPr>
          <p:cNvPr id="41988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600"/>
              </a:spcAft>
              <a:buFont typeface="Arial" pitchFamily="34" charset="0"/>
              <a:defRPr sz="20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fld id="{8F26C58D-AA7F-4C01-B7F9-FD25A79623E8}" type="slidenum">
              <a:rPr lang="fr-CA" altLang="fr-FR" sz="1200" b="0" smtClean="0">
                <a:solidFill>
                  <a:srgbClr val="898989"/>
                </a:solidFill>
                <a:latin typeface="Times New Roman" pitchFamily="18" charset="0"/>
              </a:rPr>
              <a:pPr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10</a:t>
            </a:fld>
            <a:endParaRPr lang="fr-CA" altLang="fr-FR" sz="1200" b="0" smtClean="0">
              <a:solidFill>
                <a:srgbClr val="898989"/>
              </a:solidFill>
              <a:latin typeface="Times New Roman" pitchFamily="18" charset="0"/>
            </a:endParaRPr>
          </a:p>
        </p:txBody>
      </p:sp>
      <p:pic>
        <p:nvPicPr>
          <p:cNvPr id="41989" name="Picture 6" descr="An example of business flow activity to process purchase order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809875"/>
            <a:ext cx="8572500" cy="320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90" name="Footer Placeholder 2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spcAft>
                <a:spcPts val="600"/>
              </a:spcAft>
              <a:buFont typeface="Arial" pitchFamily="34" charset="0"/>
              <a:defRPr sz="20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fr-FR" sz="1000" b="0" smtClean="0">
                <a:latin typeface="Times New Roman" pitchFamily="18" charset="0"/>
              </a:rPr>
              <a:t>SEG2506 – Hiver 2014 – Hussein Al Osman</a:t>
            </a:r>
          </a:p>
        </p:txBody>
      </p:sp>
    </p:spTree>
    <p:extLst>
      <p:ext uri="{BB962C8B-B14F-4D97-AF65-F5344CB8AC3E}">
        <p14:creationId xmlns:p14="http://schemas.microsoft.com/office/powerpoint/2010/main" val="394912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934200" cy="1371600"/>
          </a:xfrm>
        </p:spPr>
        <p:txBody>
          <a:bodyPr/>
          <a:lstStyle/>
          <a:p>
            <a:pPr>
              <a:defRPr/>
            </a:pPr>
            <a:r>
              <a:rPr lang="fr-CA" sz="2800" dirty="0" smtClean="0"/>
              <a:t>La gestion des problèmes dans les projets de logiciel</a:t>
            </a:r>
            <a:endParaRPr lang="fr-CA" sz="2800" dirty="0"/>
          </a:p>
        </p:txBody>
      </p:sp>
      <p:sp>
        <p:nvSpPr>
          <p:cNvPr id="43011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600"/>
              </a:spcAft>
              <a:buFont typeface="Arial" pitchFamily="34" charset="0"/>
              <a:defRPr sz="20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fld id="{0306A712-D97E-4CC2-99E7-8F344B2A78DC}" type="slidenum">
              <a:rPr lang="fr-CA" altLang="fr-FR" sz="1200" b="0" smtClean="0">
                <a:solidFill>
                  <a:srgbClr val="898989"/>
                </a:solidFill>
                <a:latin typeface="Times New Roman" pitchFamily="18" charset="0"/>
              </a:rPr>
              <a:pPr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11</a:t>
            </a:fld>
            <a:endParaRPr lang="fr-CA" altLang="fr-FR" sz="1200" b="0" smtClean="0">
              <a:solidFill>
                <a:srgbClr val="898989"/>
              </a:solidFill>
              <a:latin typeface="Times New Roman" pitchFamily="18" charset="0"/>
            </a:endParaRPr>
          </a:p>
        </p:txBody>
      </p:sp>
      <p:sp>
        <p:nvSpPr>
          <p:cNvPr id="43012" name="TextBox 6"/>
          <p:cNvSpPr txBox="1">
            <a:spLocks noChangeArrowheads="1"/>
          </p:cNvSpPr>
          <p:nvPr/>
        </p:nvSpPr>
        <p:spPr bwMode="auto">
          <a:xfrm>
            <a:off x="2895600" y="6194425"/>
            <a:ext cx="2971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600"/>
              </a:spcAft>
              <a:buFont typeface="Arial" pitchFamily="34" charset="0"/>
              <a:defRPr sz="20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CA" altLang="fr-FR" sz="1600" b="0">
                <a:latin typeface="Times New Roman" pitchFamily="18" charset="0"/>
              </a:rPr>
              <a:t>Courtesy of uml-diagrams.org</a:t>
            </a:r>
            <a:endParaRPr lang="fr-CA" altLang="fr-FR" sz="1600" b="0">
              <a:latin typeface="Times New Roman" pitchFamily="18" charset="0"/>
            </a:endParaRPr>
          </a:p>
        </p:txBody>
      </p:sp>
      <p:sp>
        <p:nvSpPr>
          <p:cNvPr id="43013" name="Footer Placeholder 2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spcAft>
                <a:spcPts val="600"/>
              </a:spcAft>
              <a:buFont typeface="Arial" pitchFamily="34" charset="0"/>
              <a:defRPr sz="20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fr-FR" sz="1000" b="0" smtClean="0">
                <a:latin typeface="Times New Roman" pitchFamily="18" charset="0"/>
              </a:rPr>
              <a:t>SEG2506 – Hiver 2014 – Hussein Al Osman</a:t>
            </a:r>
          </a:p>
        </p:txBody>
      </p:sp>
      <p:pic>
        <p:nvPicPr>
          <p:cNvPr id="4301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6413" y="1654175"/>
            <a:ext cx="5267325" cy="459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692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934200" cy="1371600"/>
          </a:xfrm>
        </p:spPr>
        <p:txBody>
          <a:bodyPr/>
          <a:lstStyle/>
          <a:p>
            <a:pPr>
              <a:defRPr/>
            </a:pPr>
            <a:r>
              <a:rPr lang="fr-CA" dirty="0" smtClean="0"/>
              <a:t>Plus sur les  </a:t>
            </a:r>
            <a:r>
              <a:rPr lang="fr-CA" dirty="0"/>
              <a:t>Diagrammes </a:t>
            </a:r>
            <a:r>
              <a:rPr lang="fr-CA" dirty="0" smtClean="0"/>
              <a:t>D’activités</a:t>
            </a:r>
            <a:endParaRPr lang="fr-CA" dirty="0"/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altLang="fr-FR" smtClean="0"/>
              <a:t>Régions d'activité interruptible</a:t>
            </a:r>
          </a:p>
          <a:p>
            <a:endParaRPr lang="fr-CA" altLang="fr-FR" smtClean="0"/>
          </a:p>
          <a:p>
            <a:r>
              <a:rPr lang="fr-CA" altLang="fr-FR" smtClean="0"/>
              <a:t>Régions d'extension</a:t>
            </a:r>
          </a:p>
          <a:p>
            <a:endParaRPr lang="fr-CA" altLang="fr-FR" smtClean="0"/>
          </a:p>
          <a:p>
            <a:r>
              <a:rPr lang="fr-CA" altLang="fr-FR" smtClean="0"/>
              <a:t>Gestionnaires d'exceptions (Exception handlers)</a:t>
            </a:r>
          </a:p>
        </p:txBody>
      </p:sp>
      <p:sp>
        <p:nvSpPr>
          <p:cNvPr id="44036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600"/>
              </a:spcAft>
              <a:buFont typeface="Arial" pitchFamily="34" charset="0"/>
              <a:defRPr sz="20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fld id="{6949A71E-10A4-4E36-9AE4-8079C83ADC95}" type="slidenum">
              <a:rPr lang="fr-CA" altLang="fr-FR" sz="1200" b="0" smtClean="0">
                <a:solidFill>
                  <a:srgbClr val="898989"/>
                </a:solidFill>
                <a:latin typeface="Times New Roman" pitchFamily="18" charset="0"/>
              </a:rPr>
              <a:pPr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12</a:t>
            </a:fld>
            <a:endParaRPr lang="fr-CA" altLang="fr-FR" sz="1200" b="0" smtClean="0">
              <a:solidFill>
                <a:srgbClr val="898989"/>
              </a:solidFill>
              <a:latin typeface="Times New Roman" pitchFamily="18" charset="0"/>
            </a:endParaRPr>
          </a:p>
        </p:txBody>
      </p:sp>
      <p:sp>
        <p:nvSpPr>
          <p:cNvPr id="44037" name="Footer Placeholder 2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spcAft>
                <a:spcPts val="600"/>
              </a:spcAft>
              <a:buFont typeface="Arial" pitchFamily="34" charset="0"/>
              <a:defRPr sz="20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fr-FR" sz="1000" b="0" smtClean="0">
                <a:latin typeface="Times New Roman" pitchFamily="18" charset="0"/>
              </a:rPr>
              <a:t>SEG2506 – Hiver 2014 – Hussein Al Osman</a:t>
            </a:r>
          </a:p>
        </p:txBody>
      </p:sp>
    </p:spTree>
    <p:extLst>
      <p:ext uri="{BB962C8B-B14F-4D97-AF65-F5344CB8AC3E}">
        <p14:creationId xmlns:p14="http://schemas.microsoft.com/office/powerpoint/2010/main" val="100613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934200" cy="1371600"/>
          </a:xfrm>
        </p:spPr>
        <p:txBody>
          <a:bodyPr/>
          <a:lstStyle/>
          <a:p>
            <a:pPr>
              <a:defRPr/>
            </a:pPr>
            <a:r>
              <a:rPr lang="fr-CA" dirty="0" smtClean="0"/>
              <a:t>Régions d'activité interruptible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altLang="fr-FR" smtClean="0"/>
              <a:t>Entoure un ensemble d'actions qui peut être interrompu</a:t>
            </a:r>
          </a:p>
          <a:p>
            <a:r>
              <a:rPr lang="fr-CA" altLang="fr-FR" smtClean="0"/>
              <a:t>Exemple ci-dessous: </a:t>
            </a:r>
          </a:p>
          <a:p>
            <a:pPr lvl="1"/>
            <a:r>
              <a:rPr lang="fr-CA" altLang="fr-FR" smtClean="0"/>
              <a:t>L’action « Process Order » vas exécuter jusqu’à la fin où le contrôle vas être passé vers l’action « Close Order », à moins que l’ Interruption « Cancel Request » est reçu, ce qui vas causer le contrôle d’être passé vers l’action « Cancel Order ».</a:t>
            </a:r>
          </a:p>
        </p:txBody>
      </p:sp>
      <p:sp>
        <p:nvSpPr>
          <p:cNvPr id="45060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600"/>
              </a:spcAft>
              <a:buFont typeface="Arial" pitchFamily="34" charset="0"/>
              <a:defRPr sz="20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fld id="{C1CEAF7B-7F44-45A1-BFAB-00BEC8504009}" type="slidenum">
              <a:rPr lang="fr-CA" altLang="fr-FR" sz="1200" b="0" smtClean="0">
                <a:solidFill>
                  <a:srgbClr val="898989"/>
                </a:solidFill>
                <a:latin typeface="Times New Roman" pitchFamily="18" charset="0"/>
              </a:rPr>
              <a:pPr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13</a:t>
            </a:fld>
            <a:endParaRPr lang="fr-CA" altLang="fr-FR" sz="1200" b="0" smtClean="0">
              <a:solidFill>
                <a:srgbClr val="898989"/>
              </a:solidFill>
              <a:latin typeface="Times New Roman" pitchFamily="18" charset="0"/>
            </a:endParaRPr>
          </a:p>
        </p:txBody>
      </p:sp>
      <p:pic>
        <p:nvPicPr>
          <p:cNvPr id="45061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962400"/>
            <a:ext cx="5795963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62" name="Footer Placeholder 2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spcAft>
                <a:spcPts val="600"/>
              </a:spcAft>
              <a:buFont typeface="Arial" pitchFamily="34" charset="0"/>
              <a:defRPr sz="20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fr-FR" sz="1000" b="0" smtClean="0">
                <a:latin typeface="Times New Roman" pitchFamily="18" charset="0"/>
              </a:rPr>
              <a:t>SEG2506 – Hiver 2014 – Hussein Al Osman</a:t>
            </a:r>
          </a:p>
        </p:txBody>
      </p:sp>
    </p:spTree>
    <p:extLst>
      <p:ext uri="{BB962C8B-B14F-4D97-AF65-F5344CB8AC3E}">
        <p14:creationId xmlns:p14="http://schemas.microsoft.com/office/powerpoint/2010/main" val="354631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934200" cy="1371600"/>
          </a:xfrm>
        </p:spPr>
        <p:txBody>
          <a:bodyPr/>
          <a:lstStyle/>
          <a:p>
            <a:pPr>
              <a:defRPr/>
            </a:pPr>
            <a:r>
              <a:rPr lang="fr-CA" altLang="fr-FR" dirty="0" smtClean="0"/>
              <a:t>Régions d'extension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1219200"/>
          </a:xfrm>
        </p:spPr>
        <p:txBody>
          <a:bodyPr/>
          <a:lstStyle/>
          <a:p>
            <a:r>
              <a:rPr lang="fr-CA" altLang="fr-FR" smtClean="0"/>
              <a:t>Une région d'extension est une zone d'activité qui exécute à plusieurs reprises pour consommer tous les éléments d'une collection d'entrée</a:t>
            </a:r>
          </a:p>
          <a:p>
            <a:r>
              <a:rPr lang="fr-CA" altLang="fr-FR" smtClean="0"/>
              <a:t>Exemple d’un «  checkout » des livres dans une bibliothèque modélisée à l'aide d'une zone d'expansion</a:t>
            </a:r>
          </a:p>
        </p:txBody>
      </p:sp>
      <p:sp>
        <p:nvSpPr>
          <p:cNvPr id="46084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600"/>
              </a:spcAft>
              <a:buFont typeface="Arial" pitchFamily="34" charset="0"/>
              <a:defRPr sz="20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fld id="{CF6E101B-082E-4F21-A889-C85DBFC5F369}" type="slidenum">
              <a:rPr lang="fr-CA" altLang="fr-FR" sz="1200" b="0" smtClean="0">
                <a:solidFill>
                  <a:srgbClr val="898989"/>
                </a:solidFill>
                <a:latin typeface="Times New Roman" pitchFamily="18" charset="0"/>
              </a:rPr>
              <a:pPr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14</a:t>
            </a:fld>
            <a:endParaRPr lang="fr-CA" altLang="fr-FR" sz="1200" b="0" smtClean="0">
              <a:solidFill>
                <a:srgbClr val="898989"/>
              </a:solidFill>
              <a:latin typeface="Times New Roman" pitchFamily="18" charset="0"/>
            </a:endParaRPr>
          </a:p>
        </p:txBody>
      </p:sp>
      <p:grpSp>
        <p:nvGrpSpPr>
          <p:cNvPr id="46085" name="Group 34"/>
          <p:cNvGrpSpPr>
            <a:grpSpLocks/>
          </p:cNvGrpSpPr>
          <p:nvPr/>
        </p:nvGrpSpPr>
        <p:grpSpPr bwMode="auto">
          <a:xfrm>
            <a:off x="990600" y="3657600"/>
            <a:ext cx="6553200" cy="1676400"/>
            <a:chOff x="990600" y="3200400"/>
            <a:chExt cx="6553200" cy="1676400"/>
          </a:xfrm>
        </p:grpSpPr>
        <p:sp>
          <p:nvSpPr>
            <p:cNvPr id="6" name="Rounded Rectangle 5"/>
            <p:cNvSpPr/>
            <p:nvPr/>
          </p:nvSpPr>
          <p:spPr>
            <a:xfrm>
              <a:off x="990600" y="3200400"/>
              <a:ext cx="6553200" cy="16764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r>
                <a:rPr lang="en-CA" sz="1800" dirty="0">
                  <a:solidFill>
                    <a:schemeClr val="tx1"/>
                  </a:solidFill>
                </a:rPr>
                <a:t>Checkout Books</a:t>
              </a:r>
              <a:endParaRPr lang="fr-CA" sz="1800" dirty="0">
                <a:solidFill>
                  <a:schemeClr val="tx1"/>
                </a:solidFill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1219200" y="3886200"/>
              <a:ext cx="1371600" cy="495300"/>
            </a:xfrm>
            <a:prstGeom prst="round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CA" sz="1200" dirty="0">
                  <a:solidFill>
                    <a:schemeClr val="tx1"/>
                  </a:solidFill>
                </a:rPr>
                <a:t>Find Books to Borrow</a:t>
              </a:r>
              <a:endParaRPr lang="fr-CA" sz="1200" dirty="0">
                <a:solidFill>
                  <a:schemeClr val="tx1"/>
                </a:solidFill>
              </a:endParaRPr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3048000" y="3714750"/>
              <a:ext cx="2590800" cy="933450"/>
            </a:xfrm>
            <a:prstGeom prst="round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CA" sz="120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2943225" y="3917950"/>
              <a:ext cx="138113" cy="133350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CA" sz="1200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943225" y="4051300"/>
              <a:ext cx="138113" cy="133350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CA" sz="1200">
                <a:solidFill>
                  <a:schemeClr val="tx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943225" y="4181475"/>
              <a:ext cx="138113" cy="133350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CA" sz="1200">
                <a:solidFill>
                  <a:schemeClr val="tx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943225" y="4314825"/>
              <a:ext cx="138113" cy="133350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CA" sz="1200">
                <a:solidFill>
                  <a:schemeClr val="tx1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610225" y="3917950"/>
              <a:ext cx="136525" cy="133350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CA" sz="1200">
                <a:solidFill>
                  <a:schemeClr val="tx1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610225" y="4051300"/>
              <a:ext cx="136525" cy="133350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CA" sz="1200">
                <a:solidFill>
                  <a:schemeClr val="tx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610225" y="4181475"/>
              <a:ext cx="136525" cy="133350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CA" sz="1200">
                <a:solidFill>
                  <a:schemeClr val="tx1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610225" y="4314825"/>
              <a:ext cx="136525" cy="133350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CA" sz="1200">
                <a:solidFill>
                  <a:schemeClr val="tx1"/>
                </a:solidFill>
              </a:endParaRP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3276600" y="3962400"/>
              <a:ext cx="990600" cy="381000"/>
            </a:xfrm>
            <a:prstGeom prst="round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CA" sz="1200" dirty="0">
                  <a:solidFill>
                    <a:schemeClr val="tx1"/>
                  </a:solidFill>
                </a:rPr>
                <a:t>Checkout Book</a:t>
              </a:r>
              <a:endParaRPr lang="fr-CA" sz="1200" dirty="0">
                <a:solidFill>
                  <a:schemeClr val="tx1"/>
                </a:solidFill>
              </a:endParaRPr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4419600" y="3962400"/>
              <a:ext cx="990600" cy="381000"/>
            </a:xfrm>
            <a:prstGeom prst="round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CA" sz="1200" dirty="0">
                  <a:solidFill>
                    <a:schemeClr val="tx1"/>
                  </a:solidFill>
                </a:rPr>
                <a:t>Show Due Date</a:t>
              </a:r>
              <a:endParaRPr lang="fr-CA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11" name="Straight Arrow Connector 10"/>
            <p:cNvCxnSpPr>
              <a:stCxn id="9" idx="3"/>
              <a:endCxn id="12" idx="1"/>
            </p:cNvCxnSpPr>
            <p:nvPr/>
          </p:nvCxnSpPr>
          <p:spPr>
            <a:xfrm flipV="1">
              <a:off x="2590800" y="4117975"/>
              <a:ext cx="352425" cy="1587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12" idx="3"/>
              <a:endCxn id="19" idx="1"/>
            </p:cNvCxnSpPr>
            <p:nvPr/>
          </p:nvCxnSpPr>
          <p:spPr>
            <a:xfrm>
              <a:off x="3081338" y="4117975"/>
              <a:ext cx="195262" cy="3492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19" idx="3"/>
              <a:endCxn id="20" idx="1"/>
            </p:cNvCxnSpPr>
            <p:nvPr/>
          </p:nvCxnSpPr>
          <p:spPr>
            <a:xfrm>
              <a:off x="4267200" y="4152900"/>
              <a:ext cx="1524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>
              <a:stCxn id="20" idx="3"/>
              <a:endCxn id="16" idx="1"/>
            </p:cNvCxnSpPr>
            <p:nvPr/>
          </p:nvCxnSpPr>
          <p:spPr>
            <a:xfrm flipV="1">
              <a:off x="5410200" y="4117975"/>
              <a:ext cx="200025" cy="3492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16" idx="3"/>
              <a:endCxn id="33" idx="1"/>
            </p:cNvCxnSpPr>
            <p:nvPr/>
          </p:nvCxnSpPr>
          <p:spPr>
            <a:xfrm flipV="1">
              <a:off x="5746750" y="4117975"/>
              <a:ext cx="42545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ounded Rectangle 32"/>
            <p:cNvSpPr/>
            <p:nvPr/>
          </p:nvSpPr>
          <p:spPr>
            <a:xfrm>
              <a:off x="6172200" y="3870325"/>
              <a:ext cx="1143000" cy="495300"/>
            </a:xfrm>
            <a:prstGeom prst="round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CA" sz="1200" dirty="0">
                  <a:solidFill>
                    <a:schemeClr val="tx1"/>
                  </a:solidFill>
                </a:rPr>
                <a:t>Place Books in Bags</a:t>
              </a:r>
              <a:endParaRPr lang="fr-CA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46086" name="Footer Placeholder 2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spcAft>
                <a:spcPts val="600"/>
              </a:spcAft>
              <a:buFont typeface="Arial" pitchFamily="34" charset="0"/>
              <a:defRPr sz="20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fr-FR" sz="1000" b="0" smtClean="0">
                <a:latin typeface="Times New Roman" pitchFamily="18" charset="0"/>
              </a:rPr>
              <a:t>SEG2506 – Hiver 2014 – Hussein Al Osman</a:t>
            </a:r>
          </a:p>
        </p:txBody>
      </p:sp>
      <p:cxnSp>
        <p:nvCxnSpPr>
          <p:cNvPr id="4" name="Straight Arrow Connector 3"/>
          <p:cNvCxnSpPr>
            <a:stCxn id="33" idx="2"/>
          </p:cNvCxnSpPr>
          <p:nvPr/>
        </p:nvCxnSpPr>
        <p:spPr>
          <a:xfrm>
            <a:off x="6743700" y="4822825"/>
            <a:ext cx="0" cy="2063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6629400" y="5029200"/>
            <a:ext cx="228600" cy="228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29" name="Oval 28"/>
          <p:cNvSpPr/>
          <p:nvPr/>
        </p:nvSpPr>
        <p:spPr>
          <a:xfrm>
            <a:off x="6688138" y="5086350"/>
            <a:ext cx="114300" cy="1143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770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934200" cy="1371600"/>
          </a:xfrm>
        </p:spPr>
        <p:txBody>
          <a:bodyPr/>
          <a:lstStyle/>
          <a:p>
            <a:pPr>
              <a:defRPr/>
            </a:pPr>
            <a:r>
              <a:rPr lang="fr-CA" altLang="fr-FR" dirty="0"/>
              <a:t>Régions </a:t>
            </a:r>
            <a:r>
              <a:rPr lang="fr-CA" altLang="fr-FR" dirty="0" smtClean="0"/>
              <a:t>d'extension</a:t>
            </a:r>
            <a:endParaRPr lang="fr-CA" dirty="0"/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762000"/>
          </a:xfrm>
        </p:spPr>
        <p:txBody>
          <a:bodyPr/>
          <a:lstStyle/>
          <a:p>
            <a:r>
              <a:rPr lang="fr-CA" altLang="fr-FR" smtClean="0"/>
              <a:t>Un autre exemple: Encodage de vidéo</a:t>
            </a:r>
          </a:p>
        </p:txBody>
      </p:sp>
      <p:sp>
        <p:nvSpPr>
          <p:cNvPr id="47108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600"/>
              </a:spcAft>
              <a:buFont typeface="Arial" pitchFamily="34" charset="0"/>
              <a:defRPr sz="20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fld id="{12CA14C4-0AE9-405A-A900-78A9E4EA26D4}" type="slidenum">
              <a:rPr lang="fr-CA" altLang="fr-FR" sz="1200" b="0" smtClean="0">
                <a:solidFill>
                  <a:srgbClr val="898989"/>
                </a:solidFill>
                <a:latin typeface="Times New Roman" pitchFamily="18" charset="0"/>
              </a:rPr>
              <a:pPr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15</a:t>
            </a:fld>
            <a:endParaRPr lang="fr-CA" altLang="fr-FR" sz="1200" b="0" smtClean="0">
              <a:solidFill>
                <a:srgbClr val="898989"/>
              </a:solidFill>
              <a:latin typeface="Times New Roman" pitchFamily="18" charset="0"/>
            </a:endParaRPr>
          </a:p>
        </p:txBody>
      </p:sp>
      <p:grpSp>
        <p:nvGrpSpPr>
          <p:cNvPr id="47109" name="Group 41"/>
          <p:cNvGrpSpPr>
            <a:grpSpLocks/>
          </p:cNvGrpSpPr>
          <p:nvPr/>
        </p:nvGrpSpPr>
        <p:grpSpPr bwMode="auto">
          <a:xfrm>
            <a:off x="152400" y="3200400"/>
            <a:ext cx="8763000" cy="1981200"/>
            <a:chOff x="533400" y="3581400"/>
            <a:chExt cx="8153400" cy="1676400"/>
          </a:xfrm>
        </p:grpSpPr>
        <p:sp>
          <p:nvSpPr>
            <p:cNvPr id="7" name="Rounded Rectangle 6"/>
            <p:cNvSpPr/>
            <p:nvPr/>
          </p:nvSpPr>
          <p:spPr>
            <a:xfrm>
              <a:off x="533400" y="3581400"/>
              <a:ext cx="8153400" cy="16764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pPr>
                <a:defRPr/>
              </a:pPr>
              <a:r>
                <a:rPr lang="en-CA" sz="2000" dirty="0">
                  <a:solidFill>
                    <a:schemeClr val="tx1"/>
                  </a:solidFill>
                </a:rPr>
                <a:t>Encode Video</a:t>
              </a:r>
              <a:endParaRPr lang="fr-CA" sz="2000" dirty="0">
                <a:solidFill>
                  <a:schemeClr val="tx1"/>
                </a:solidFill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762346" y="4267811"/>
              <a:ext cx="1370717" cy="494323"/>
            </a:xfrm>
            <a:prstGeom prst="round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CA" sz="1200" dirty="0">
                  <a:solidFill>
                    <a:schemeClr val="tx1"/>
                  </a:solidFill>
                </a:rPr>
                <a:t>Capture Video</a:t>
              </a:r>
              <a:endParaRPr lang="fr-CA" sz="1200" dirty="0">
                <a:solidFill>
                  <a:schemeClr val="tx1"/>
                </a:solidFill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590952" y="4095873"/>
              <a:ext cx="4222929" cy="933572"/>
            </a:xfrm>
            <a:prstGeom prst="round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CA" sz="140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486080" y="4298706"/>
              <a:ext cx="137368" cy="132984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CA" sz="140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486080" y="4431690"/>
              <a:ext cx="137368" cy="134327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CA" sz="1400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486080" y="4561987"/>
              <a:ext cx="137368" cy="134327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CA" sz="1400">
                <a:solidFill>
                  <a:schemeClr val="tx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486080" y="4696313"/>
              <a:ext cx="137368" cy="132984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CA" sz="1400">
                <a:solidFill>
                  <a:schemeClr val="tx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745936" y="4298706"/>
              <a:ext cx="137368" cy="132984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CA" sz="1400">
                <a:solidFill>
                  <a:schemeClr val="tx1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6745936" y="4431690"/>
              <a:ext cx="137368" cy="134327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CA" sz="1400">
                <a:solidFill>
                  <a:schemeClr val="tx1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745936" y="4561987"/>
              <a:ext cx="137368" cy="134327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CA" sz="1400">
                <a:solidFill>
                  <a:schemeClr val="tx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745936" y="4696313"/>
              <a:ext cx="137368" cy="132984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CA" sz="1400">
                <a:solidFill>
                  <a:schemeClr val="tx1"/>
                </a:solidFill>
              </a:endParaRPr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2819897" y="4343034"/>
              <a:ext cx="989634" cy="381488"/>
            </a:xfrm>
            <a:prstGeom prst="round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CA" sz="1100" dirty="0">
                  <a:solidFill>
                    <a:schemeClr val="tx1"/>
                  </a:solidFill>
                </a:rPr>
                <a:t>Extract Audio from Frame</a:t>
              </a:r>
              <a:endParaRPr lang="fr-CA" sz="1100" dirty="0">
                <a:solidFill>
                  <a:schemeClr val="tx1"/>
                </a:solidFill>
              </a:endParaRPr>
            </a:p>
          </p:txBody>
        </p:sp>
        <p:sp>
          <p:nvSpPr>
            <p:cNvPr id="19" name="Rounded Rectangle 18"/>
            <p:cNvSpPr/>
            <p:nvPr/>
          </p:nvSpPr>
          <p:spPr>
            <a:xfrm>
              <a:off x="4115284" y="4343034"/>
              <a:ext cx="1218578" cy="381488"/>
            </a:xfrm>
            <a:prstGeom prst="round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CA" sz="1100" dirty="0">
                  <a:solidFill>
                    <a:schemeClr val="tx1"/>
                  </a:solidFill>
                </a:rPr>
                <a:t>Encode Video Frame</a:t>
              </a:r>
              <a:endParaRPr lang="fr-CA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20" name="Straight Arrow Connector 19"/>
            <p:cNvCxnSpPr>
              <a:stCxn id="8" idx="3"/>
              <a:endCxn id="11" idx="1"/>
            </p:cNvCxnSpPr>
            <p:nvPr/>
          </p:nvCxnSpPr>
          <p:spPr>
            <a:xfrm flipV="1">
              <a:off x="2133062" y="4498853"/>
              <a:ext cx="353018" cy="1611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11" idx="3"/>
              <a:endCxn id="18" idx="1"/>
            </p:cNvCxnSpPr>
            <p:nvPr/>
          </p:nvCxnSpPr>
          <p:spPr>
            <a:xfrm>
              <a:off x="2623448" y="4498853"/>
              <a:ext cx="196449" cy="3492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18" idx="3"/>
              <a:endCxn id="19" idx="1"/>
            </p:cNvCxnSpPr>
            <p:nvPr/>
          </p:nvCxnSpPr>
          <p:spPr>
            <a:xfrm>
              <a:off x="3809531" y="4533778"/>
              <a:ext cx="305753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>
              <a:stCxn id="19" idx="3"/>
              <a:endCxn id="27" idx="1"/>
            </p:cNvCxnSpPr>
            <p:nvPr/>
          </p:nvCxnSpPr>
          <p:spPr>
            <a:xfrm>
              <a:off x="5333862" y="4533778"/>
              <a:ext cx="22894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15" idx="3"/>
              <a:endCxn id="25" idx="1"/>
            </p:cNvCxnSpPr>
            <p:nvPr/>
          </p:nvCxnSpPr>
          <p:spPr>
            <a:xfrm flipV="1">
              <a:off x="6883304" y="4498853"/>
              <a:ext cx="35597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ounded Rectangle 24"/>
            <p:cNvSpPr/>
            <p:nvPr/>
          </p:nvSpPr>
          <p:spPr>
            <a:xfrm>
              <a:off x="7239276" y="4250348"/>
              <a:ext cx="1218579" cy="495667"/>
            </a:xfrm>
            <a:prstGeom prst="round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CA" sz="1200" dirty="0">
                  <a:solidFill>
                    <a:schemeClr val="tx1"/>
                  </a:solidFill>
                </a:rPr>
                <a:t>Save Encoded Video</a:t>
              </a:r>
              <a:endParaRPr lang="fr-CA" sz="1200" dirty="0">
                <a:solidFill>
                  <a:schemeClr val="tx1"/>
                </a:solidFill>
              </a:endParaRP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5562808" y="4343034"/>
              <a:ext cx="991110" cy="381488"/>
            </a:xfrm>
            <a:prstGeom prst="round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CA" sz="1100" dirty="0">
                  <a:solidFill>
                    <a:schemeClr val="tx1"/>
                  </a:solidFill>
                </a:rPr>
                <a:t>Attach Audio to Frame</a:t>
              </a:r>
              <a:endParaRPr lang="fr-CA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32" name="Straight Arrow Connector 31"/>
            <p:cNvCxnSpPr>
              <a:stCxn id="27" idx="3"/>
              <a:endCxn id="15" idx="1"/>
            </p:cNvCxnSpPr>
            <p:nvPr/>
          </p:nvCxnSpPr>
          <p:spPr>
            <a:xfrm flipV="1">
              <a:off x="6553918" y="4498853"/>
              <a:ext cx="192018" cy="3492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110" name="Footer Placeholder 2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spcAft>
                <a:spcPts val="600"/>
              </a:spcAft>
              <a:buFont typeface="Arial" pitchFamily="34" charset="0"/>
              <a:defRPr sz="20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fr-FR" sz="1000" b="0" smtClean="0">
                <a:latin typeface="Times New Roman" pitchFamily="18" charset="0"/>
              </a:rPr>
              <a:t>SEG2506 – Hiver 2014 – Hussein Al Osman</a:t>
            </a:r>
          </a:p>
        </p:txBody>
      </p:sp>
      <p:cxnSp>
        <p:nvCxnSpPr>
          <p:cNvPr id="28" name="Straight Arrow Connector 27"/>
          <p:cNvCxnSpPr>
            <a:stCxn id="25" idx="2"/>
          </p:cNvCxnSpPr>
          <p:nvPr/>
        </p:nvCxnSpPr>
        <p:spPr bwMode="auto">
          <a:xfrm>
            <a:off x="8015288" y="4576763"/>
            <a:ext cx="0" cy="2238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7900988" y="4800600"/>
            <a:ext cx="228600" cy="228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  <p:sp>
        <p:nvSpPr>
          <p:cNvPr id="34" name="Oval 33"/>
          <p:cNvSpPr/>
          <p:nvPr/>
        </p:nvSpPr>
        <p:spPr>
          <a:xfrm>
            <a:off x="7959725" y="4857750"/>
            <a:ext cx="114300" cy="1143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2111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934200" cy="1371600"/>
          </a:xfrm>
        </p:spPr>
        <p:txBody>
          <a:bodyPr/>
          <a:lstStyle/>
          <a:p>
            <a:pPr>
              <a:defRPr/>
            </a:pPr>
            <a:r>
              <a:rPr lang="fr-CA" dirty="0"/>
              <a:t>Gestionnaires d'exceptions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altLang="fr-FR" smtClean="0"/>
              <a:t>Un gestionnaire d'exception est un élément qui spécifie quoi exécuter dans le cas où l'exception spécifiée se produit pendant l'exécution du nœud protégé</a:t>
            </a:r>
          </a:p>
          <a:p>
            <a:endParaRPr lang="fr-CA" altLang="fr-FR" smtClean="0"/>
          </a:p>
          <a:p>
            <a:endParaRPr lang="fr-CA" altLang="fr-FR" smtClean="0"/>
          </a:p>
          <a:p>
            <a:endParaRPr lang="fr-CA" altLang="fr-FR" smtClean="0"/>
          </a:p>
          <a:p>
            <a:r>
              <a:rPr lang="fr-CA" altLang="fr-FR" smtClean="0"/>
              <a:t>En Java</a:t>
            </a:r>
          </a:p>
          <a:p>
            <a:pPr lvl="1"/>
            <a:r>
              <a:rPr lang="fr-CA" altLang="fr-FR" smtClean="0"/>
              <a:t>“Try block” correspond à un “Protected Node”</a:t>
            </a:r>
          </a:p>
          <a:p>
            <a:pPr lvl="1"/>
            <a:r>
              <a:rPr lang="fr-CA" altLang="fr-FR" smtClean="0"/>
              <a:t>“Catch block” correspond à un “Handler Body Node”</a:t>
            </a:r>
          </a:p>
          <a:p>
            <a:endParaRPr lang="fr-CA" altLang="fr-FR" smtClean="0"/>
          </a:p>
          <a:p>
            <a:endParaRPr lang="fr-CA" altLang="fr-FR" smtClean="0"/>
          </a:p>
          <a:p>
            <a:endParaRPr lang="fr-CA" altLang="fr-FR" smtClean="0"/>
          </a:p>
        </p:txBody>
      </p:sp>
      <p:sp>
        <p:nvSpPr>
          <p:cNvPr id="48132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600"/>
              </a:spcAft>
              <a:buFont typeface="Arial" pitchFamily="34" charset="0"/>
              <a:defRPr sz="20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fld id="{2DA57D5F-BDF1-48EF-A4BA-C3A6C1C93D51}" type="slidenum">
              <a:rPr lang="fr-CA" altLang="fr-FR" sz="1200" b="0" smtClean="0">
                <a:solidFill>
                  <a:srgbClr val="898989"/>
                </a:solidFill>
                <a:latin typeface="Times New Roman" pitchFamily="18" charset="0"/>
              </a:rPr>
              <a:pPr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16</a:t>
            </a:fld>
            <a:endParaRPr lang="fr-CA" altLang="fr-FR" sz="1200" b="0" smtClean="0">
              <a:solidFill>
                <a:srgbClr val="898989"/>
              </a:solidFill>
              <a:latin typeface="Times New Roman" pitchFamily="18" charset="0"/>
            </a:endParaRPr>
          </a:p>
        </p:txBody>
      </p:sp>
      <p:pic>
        <p:nvPicPr>
          <p:cNvPr id="4813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124200"/>
            <a:ext cx="37338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4" name="Footer Placeholder 2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spcAft>
                <a:spcPts val="600"/>
              </a:spcAft>
              <a:buFont typeface="Arial" pitchFamily="34" charset="0"/>
              <a:defRPr sz="20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fr-FR" sz="1000" b="0" smtClean="0">
                <a:latin typeface="Times New Roman" pitchFamily="18" charset="0"/>
              </a:rPr>
              <a:t>SEG2506 – Hiver 2014 – Hussein Al Osman</a:t>
            </a:r>
          </a:p>
        </p:txBody>
      </p:sp>
    </p:spTree>
    <p:extLst>
      <p:ext uri="{BB962C8B-B14F-4D97-AF65-F5344CB8AC3E}">
        <p14:creationId xmlns:p14="http://schemas.microsoft.com/office/powerpoint/2010/main" val="986124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934200" cy="1371600"/>
          </a:xfrm>
        </p:spPr>
        <p:txBody>
          <a:bodyPr/>
          <a:lstStyle/>
          <a:p>
            <a:pPr>
              <a:defRPr/>
            </a:pPr>
            <a:r>
              <a:rPr lang="fr-CA" dirty="0" smtClean="0"/>
              <a:t>Diagrammes D’activités UML</a:t>
            </a:r>
            <a:endParaRPr lang="fr-CA" dirty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altLang="fr-FR" smtClean="0"/>
              <a:t>Un exemple d'un diagramme d'activité est illustrée ci-dessous</a:t>
            </a:r>
          </a:p>
          <a:p>
            <a:r>
              <a:rPr lang="fr-CA" altLang="fr-FR" i="1" smtClean="0"/>
              <a:t>(Nous reviendrons sur ce diagramme)</a:t>
            </a:r>
          </a:p>
          <a:p>
            <a:endParaRPr lang="fr-CA" altLang="fr-FR" i="1" smtClean="0"/>
          </a:p>
        </p:txBody>
      </p:sp>
      <p:sp>
        <p:nvSpPr>
          <p:cNvPr id="33796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600"/>
              </a:spcAft>
              <a:buFont typeface="Arial" pitchFamily="34" charset="0"/>
              <a:defRPr sz="20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fld id="{C7F00964-3D57-47C7-A18C-13143DFCCE88}" type="slidenum">
              <a:rPr lang="fr-CA" altLang="fr-FR" sz="1200" b="0" smtClean="0">
                <a:solidFill>
                  <a:srgbClr val="898989"/>
                </a:solidFill>
                <a:latin typeface="Times New Roman" pitchFamily="18" charset="0"/>
              </a:rPr>
              <a:pPr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2</a:t>
            </a:fld>
            <a:endParaRPr lang="fr-CA" altLang="fr-FR" sz="1200" b="0" smtClean="0">
              <a:solidFill>
                <a:srgbClr val="898989"/>
              </a:solidFill>
              <a:latin typeface="Times New Roman" pitchFamily="18" charset="0"/>
            </a:endParaRPr>
          </a:p>
        </p:txBody>
      </p:sp>
      <p:pic>
        <p:nvPicPr>
          <p:cNvPr id="33797" name="Picture 6" descr="An example of business flow activity to process purchase order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882900"/>
            <a:ext cx="8572500" cy="3209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8" name="Footer Placeholder 5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spcAft>
                <a:spcPts val="600"/>
              </a:spcAft>
              <a:buFont typeface="Arial" pitchFamily="34" charset="0"/>
              <a:defRPr sz="20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fr-FR" sz="1000" b="0" smtClean="0">
                <a:latin typeface="Times New Roman" pitchFamily="18" charset="0"/>
              </a:rPr>
              <a:t>SEG2506 – Hiver 2014 – Hussein Al Osman</a:t>
            </a:r>
          </a:p>
        </p:txBody>
      </p:sp>
    </p:spTree>
    <p:extLst>
      <p:ext uri="{BB962C8B-B14F-4D97-AF65-F5344CB8AC3E}">
        <p14:creationId xmlns:p14="http://schemas.microsoft.com/office/powerpoint/2010/main" val="149220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934200" cy="1371600"/>
          </a:xfrm>
        </p:spPr>
        <p:txBody>
          <a:bodyPr/>
          <a:lstStyle/>
          <a:p>
            <a:pPr>
              <a:defRPr/>
            </a:pPr>
            <a:r>
              <a:rPr lang="fr-CA" dirty="0" smtClean="0"/>
              <a:t>Activité</a:t>
            </a:r>
            <a:endParaRPr lang="fr-CA" dirty="0"/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altLang="fr-FR" smtClean="0"/>
              <a:t>Une activité est la spécification d'une séquence paramétrée de comportement</a:t>
            </a:r>
          </a:p>
          <a:p>
            <a:endParaRPr lang="fr-CA" altLang="fr-FR" smtClean="0"/>
          </a:p>
          <a:p>
            <a:r>
              <a:rPr lang="fr-CA" altLang="fr-FR" smtClean="0"/>
              <a:t>Montré comme un rectangle aux coins arrondis renfermant toutes les actions et les flux de contrôle</a:t>
            </a:r>
          </a:p>
          <a:p>
            <a:endParaRPr lang="fr-CA" altLang="fr-FR" smtClean="0"/>
          </a:p>
        </p:txBody>
      </p:sp>
      <p:sp>
        <p:nvSpPr>
          <p:cNvPr id="34820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600"/>
              </a:spcAft>
              <a:buFont typeface="Arial" pitchFamily="34" charset="0"/>
              <a:defRPr sz="20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fld id="{73B350FC-8315-45DA-A7F4-B4D3ACE08E62}" type="slidenum">
              <a:rPr lang="fr-CA" altLang="fr-FR" sz="1200" b="0" smtClean="0">
                <a:solidFill>
                  <a:srgbClr val="898989"/>
                </a:solidFill>
                <a:latin typeface="Times New Roman" pitchFamily="18" charset="0"/>
              </a:rPr>
              <a:pPr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3</a:t>
            </a:fld>
            <a:endParaRPr lang="fr-CA" altLang="fr-FR" sz="1200" b="0" smtClean="0">
              <a:solidFill>
                <a:srgbClr val="898989"/>
              </a:solidFill>
              <a:latin typeface="Times New Roman" pitchFamily="18" charset="0"/>
            </a:endParaRPr>
          </a:p>
        </p:txBody>
      </p:sp>
      <p:pic>
        <p:nvPicPr>
          <p:cNvPr id="3482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3886200"/>
            <a:ext cx="5486400" cy="220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2" name="Footer Placeholder 5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spcAft>
                <a:spcPts val="600"/>
              </a:spcAft>
              <a:buFont typeface="Arial" pitchFamily="34" charset="0"/>
              <a:defRPr sz="20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fr-FR" sz="1000" b="0" smtClean="0">
                <a:latin typeface="Times New Roman" pitchFamily="18" charset="0"/>
              </a:rPr>
              <a:t>SEG2506 – Hiver 2014 – Hussein Al Osman</a:t>
            </a:r>
          </a:p>
        </p:txBody>
      </p:sp>
    </p:spTree>
    <p:extLst>
      <p:ext uri="{BB962C8B-B14F-4D97-AF65-F5344CB8AC3E}">
        <p14:creationId xmlns:p14="http://schemas.microsoft.com/office/powerpoint/2010/main" val="3288888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934200" cy="1371600"/>
          </a:xfrm>
        </p:spPr>
        <p:txBody>
          <a:bodyPr/>
          <a:lstStyle/>
          <a:p>
            <a:pPr>
              <a:defRPr/>
            </a:pPr>
            <a:r>
              <a:rPr lang="fr-CA" dirty="0" smtClean="0"/>
              <a:t>Actions et Contraintes</a:t>
            </a:r>
            <a:endParaRPr lang="fr-CA" dirty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7620000" cy="4373563"/>
          </a:xfrm>
        </p:spPr>
        <p:txBody>
          <a:bodyPr/>
          <a:lstStyle/>
          <a:p>
            <a:r>
              <a:rPr lang="fr-CA" altLang="fr-FR" smtClean="0"/>
              <a:t>Une action représente une étape unique dans une activité</a:t>
            </a:r>
          </a:p>
          <a:p>
            <a:endParaRPr lang="fr-CA" altLang="fr-FR" smtClean="0"/>
          </a:p>
          <a:p>
            <a:endParaRPr lang="fr-CA" altLang="fr-FR" smtClean="0"/>
          </a:p>
          <a:p>
            <a:r>
              <a:rPr lang="fr-CA" altLang="fr-FR" smtClean="0"/>
              <a:t>Les contraintes peuvent être attachés aux actions</a:t>
            </a:r>
          </a:p>
          <a:p>
            <a:endParaRPr lang="fr-CA" altLang="fr-FR" smtClean="0"/>
          </a:p>
          <a:p>
            <a:endParaRPr lang="fr-CA" altLang="fr-FR" smtClean="0"/>
          </a:p>
        </p:txBody>
      </p:sp>
      <p:sp>
        <p:nvSpPr>
          <p:cNvPr id="35844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600"/>
              </a:spcAft>
              <a:buFont typeface="Arial" pitchFamily="34" charset="0"/>
              <a:defRPr sz="20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fld id="{57C7197C-D88D-4F4A-BAB0-67CE1FBF765C}" type="slidenum">
              <a:rPr lang="fr-CA" altLang="fr-FR" sz="1200" b="0" smtClean="0">
                <a:solidFill>
                  <a:srgbClr val="898989"/>
                </a:solidFill>
                <a:latin typeface="Times New Roman" pitchFamily="18" charset="0"/>
              </a:rPr>
              <a:pPr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4</a:t>
            </a:fld>
            <a:endParaRPr lang="fr-CA" altLang="fr-FR" sz="1200" b="0" smtClean="0">
              <a:solidFill>
                <a:srgbClr val="898989"/>
              </a:solidFill>
              <a:latin typeface="Times New Roman" pitchFamily="18" charset="0"/>
            </a:endParaRPr>
          </a:p>
        </p:txBody>
      </p:sp>
      <p:pic>
        <p:nvPicPr>
          <p:cNvPr id="3584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1075" y="2362200"/>
            <a:ext cx="1295400" cy="70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581400"/>
            <a:ext cx="2286000" cy="295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7" name="Footer Placeholder 5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spcAft>
                <a:spcPts val="600"/>
              </a:spcAft>
              <a:buFont typeface="Arial" pitchFamily="34" charset="0"/>
              <a:defRPr sz="20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fr-FR" sz="1000" b="0" smtClean="0">
                <a:latin typeface="Times New Roman" pitchFamily="18" charset="0"/>
              </a:rPr>
              <a:t>SEG2506 – Hiver 2014 – Hussein Al Osman</a:t>
            </a:r>
          </a:p>
        </p:txBody>
      </p:sp>
    </p:spTree>
    <p:extLst>
      <p:ext uri="{BB962C8B-B14F-4D97-AF65-F5344CB8AC3E}">
        <p14:creationId xmlns:p14="http://schemas.microsoft.com/office/powerpoint/2010/main" val="397639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934200" cy="1371600"/>
          </a:xfrm>
        </p:spPr>
        <p:txBody>
          <a:bodyPr/>
          <a:lstStyle/>
          <a:p>
            <a:pPr>
              <a:defRPr/>
            </a:pPr>
            <a:r>
              <a:rPr lang="fr-CA" dirty="0" smtClean="0"/>
              <a:t>flux de contrôle</a:t>
            </a:r>
            <a:endParaRPr lang="fr-CA" dirty="0"/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572000"/>
          </a:xfrm>
        </p:spPr>
        <p:txBody>
          <a:bodyPr/>
          <a:lstStyle/>
          <a:p>
            <a:r>
              <a:rPr lang="fr-CA" altLang="fr-FR" smtClean="0"/>
              <a:t>Indique le flux de contrôle d'une action à la prochaine</a:t>
            </a:r>
          </a:p>
          <a:p>
            <a:pPr lvl="1"/>
            <a:r>
              <a:rPr lang="fr-CA" altLang="fr-FR" smtClean="0"/>
              <a:t>Sa notation est une flèche</a:t>
            </a:r>
          </a:p>
          <a:p>
            <a:pPr lvl="1"/>
            <a:endParaRPr lang="fr-CA" altLang="fr-FR" smtClean="0"/>
          </a:p>
          <a:p>
            <a:endParaRPr lang="fr-CA" altLang="fr-FR" smtClean="0"/>
          </a:p>
          <a:p>
            <a:r>
              <a:rPr lang="fr-CA" altLang="fr-FR" smtClean="0"/>
              <a:t>Nœud Initial</a:t>
            </a:r>
          </a:p>
          <a:p>
            <a:endParaRPr lang="fr-CA" altLang="fr-FR" smtClean="0"/>
          </a:p>
          <a:p>
            <a:endParaRPr lang="fr-CA" altLang="fr-FR" smtClean="0"/>
          </a:p>
          <a:p>
            <a:r>
              <a:rPr lang="fr-CA" altLang="fr-FR" smtClean="0"/>
              <a:t>Nœud Final, deux types:</a:t>
            </a:r>
          </a:p>
          <a:p>
            <a:endParaRPr lang="fr-CA" altLang="fr-FR" sz="1800" b="0" smtClean="0"/>
          </a:p>
          <a:p>
            <a:endParaRPr lang="fr-CA" altLang="fr-FR" sz="1800" b="0" smtClean="0"/>
          </a:p>
          <a:p>
            <a:r>
              <a:rPr lang="fr-CA" altLang="fr-FR" sz="1800" b="0" smtClean="0"/>
              <a:t>	Nœud Final d’une Activité		Nœud Final d’un Flux</a:t>
            </a:r>
          </a:p>
        </p:txBody>
      </p:sp>
      <p:sp>
        <p:nvSpPr>
          <p:cNvPr id="36868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600"/>
              </a:spcAft>
              <a:buFont typeface="Arial" pitchFamily="34" charset="0"/>
              <a:defRPr sz="20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fld id="{7E5A8952-62E8-44D2-8CB8-904FC5E19D37}" type="slidenum">
              <a:rPr lang="fr-CA" altLang="fr-FR" sz="1200" b="0" smtClean="0">
                <a:solidFill>
                  <a:srgbClr val="898989"/>
                </a:solidFill>
                <a:latin typeface="Times New Roman" pitchFamily="18" charset="0"/>
              </a:rPr>
              <a:pPr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5</a:t>
            </a:fld>
            <a:endParaRPr lang="fr-CA" altLang="fr-FR" sz="1200" b="0" smtClean="0">
              <a:solidFill>
                <a:srgbClr val="898989"/>
              </a:solidFill>
              <a:latin typeface="Times New Roman" pitchFamily="18" charset="0"/>
            </a:endParaRPr>
          </a:p>
        </p:txBody>
      </p:sp>
      <p:pic>
        <p:nvPicPr>
          <p:cNvPr id="36869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2789238"/>
            <a:ext cx="3657600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0" name="Picture 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716338"/>
            <a:ext cx="2590800" cy="811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1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938" y="5205413"/>
            <a:ext cx="2590800" cy="75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2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2700" y="5226050"/>
            <a:ext cx="2071688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73" name="Footer Placeholder 5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spcAft>
                <a:spcPts val="600"/>
              </a:spcAft>
              <a:buFont typeface="Arial" pitchFamily="34" charset="0"/>
              <a:defRPr sz="20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fr-FR" sz="1000" b="0" smtClean="0">
                <a:latin typeface="Times New Roman" pitchFamily="18" charset="0"/>
              </a:rPr>
              <a:t>SEG2506 – Hiver 2014 – Hussein Al Osman</a:t>
            </a:r>
          </a:p>
        </p:txBody>
      </p:sp>
    </p:spTree>
    <p:extLst>
      <p:ext uri="{BB962C8B-B14F-4D97-AF65-F5344CB8AC3E}">
        <p14:creationId xmlns:p14="http://schemas.microsoft.com/office/powerpoint/2010/main" val="41906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934200" cy="1371600"/>
          </a:xfrm>
        </p:spPr>
        <p:txBody>
          <a:bodyPr/>
          <a:lstStyle/>
          <a:p>
            <a:pPr>
              <a:defRPr/>
            </a:pPr>
            <a:r>
              <a:rPr lang="fr-CA" dirty="0" smtClean="0"/>
              <a:t>Flux D’objets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  <a:defRPr/>
            </a:pPr>
            <a:r>
              <a:rPr lang="fr-CA" dirty="0" smtClean="0"/>
              <a:t>Un flux d'objet est un trajet le long duquel des objets peuvent passer</a:t>
            </a:r>
          </a:p>
          <a:p>
            <a:pPr lvl="1">
              <a:buFont typeface="Arial" charset="0"/>
              <a:buChar char="•"/>
              <a:defRPr/>
            </a:pPr>
            <a:r>
              <a:rPr lang="fr-CA" dirty="0" smtClean="0"/>
              <a:t>Un objet est représentée par un rectangle</a:t>
            </a:r>
          </a:p>
          <a:p>
            <a:pPr lvl="1">
              <a:buFont typeface="Arial" charset="0"/>
              <a:buChar char="•"/>
              <a:defRPr/>
            </a:pPr>
            <a:endParaRPr lang="fr-CA" dirty="0" smtClean="0"/>
          </a:p>
          <a:p>
            <a:pPr lvl="1">
              <a:buFont typeface="Arial" charset="0"/>
              <a:buChar char="•"/>
              <a:defRPr/>
            </a:pPr>
            <a:endParaRPr lang="fr-CA" dirty="0" smtClean="0"/>
          </a:p>
          <a:p>
            <a:pPr lvl="1">
              <a:buFont typeface="Arial" charset="0"/>
              <a:buChar char="•"/>
              <a:defRPr/>
            </a:pPr>
            <a:endParaRPr lang="fr-CA" dirty="0" smtClean="0"/>
          </a:p>
          <a:p>
            <a:pPr indent="-182563">
              <a:buFont typeface="Arial" charset="0"/>
              <a:buNone/>
              <a:defRPr/>
            </a:pPr>
            <a:r>
              <a:rPr lang="fr-CA" dirty="0" smtClean="0"/>
              <a:t>Un autre façon pour montrer la même chose:</a:t>
            </a:r>
            <a:endParaRPr lang="fr-CA" dirty="0"/>
          </a:p>
        </p:txBody>
      </p:sp>
      <p:sp>
        <p:nvSpPr>
          <p:cNvPr id="37892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600"/>
              </a:spcAft>
              <a:buFont typeface="Arial" pitchFamily="34" charset="0"/>
              <a:defRPr sz="20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fld id="{E4405ACC-0622-4B38-B99D-0D6DEF68B1C8}" type="slidenum">
              <a:rPr lang="fr-CA" altLang="fr-FR" sz="1200" b="0" smtClean="0">
                <a:solidFill>
                  <a:srgbClr val="898989"/>
                </a:solidFill>
                <a:latin typeface="Times New Roman" pitchFamily="18" charset="0"/>
              </a:rPr>
              <a:pPr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6</a:t>
            </a:fld>
            <a:endParaRPr lang="fr-CA" altLang="fr-FR" sz="1200" b="0" smtClean="0">
              <a:solidFill>
                <a:srgbClr val="898989"/>
              </a:solidFill>
              <a:latin typeface="Times New Roman" pitchFamily="18" charset="0"/>
            </a:endParaRPr>
          </a:p>
        </p:txBody>
      </p:sp>
      <p:pic>
        <p:nvPicPr>
          <p:cNvPr id="3789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7163" y="2852738"/>
            <a:ext cx="624046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2238" y="4572000"/>
            <a:ext cx="6227762" cy="113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5" name="Footer Placeholder 5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spcAft>
                <a:spcPts val="600"/>
              </a:spcAft>
              <a:buFont typeface="Arial" pitchFamily="34" charset="0"/>
              <a:defRPr sz="20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fr-FR" sz="1000" b="0" smtClean="0">
                <a:latin typeface="Times New Roman" pitchFamily="18" charset="0"/>
              </a:rPr>
              <a:t>SEG2506 – Hiver 2014 – Hussein Al Osman</a:t>
            </a:r>
          </a:p>
        </p:txBody>
      </p:sp>
    </p:spTree>
    <p:extLst>
      <p:ext uri="{BB962C8B-B14F-4D97-AF65-F5344CB8AC3E}">
        <p14:creationId xmlns:p14="http://schemas.microsoft.com/office/powerpoint/2010/main" val="170750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934200" cy="1371600"/>
          </a:xfrm>
        </p:spPr>
        <p:txBody>
          <a:bodyPr/>
          <a:lstStyle/>
          <a:p>
            <a:pPr>
              <a:defRPr/>
            </a:pPr>
            <a:r>
              <a:rPr lang="fr-CA" dirty="0" smtClean="0"/>
              <a:t>Décision et nœuds  de fusion</a:t>
            </a:r>
            <a:endParaRPr lang="fr-CA" dirty="0"/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altLang="fr-FR" smtClean="0"/>
              <a:t>Les nœuds de décision et fusion ont la même notation: une forme de diamant</a:t>
            </a:r>
          </a:p>
          <a:p>
            <a:r>
              <a:rPr lang="fr-CA" altLang="fr-FR" smtClean="0"/>
              <a:t>Le flux de contrôle qui sort d’un nœud de décision sont associé avec des conditions</a:t>
            </a:r>
          </a:p>
          <a:p>
            <a:endParaRPr lang="fr-CA" altLang="fr-FR" smtClean="0"/>
          </a:p>
        </p:txBody>
      </p:sp>
      <p:sp>
        <p:nvSpPr>
          <p:cNvPr id="38916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600"/>
              </a:spcAft>
              <a:buFont typeface="Arial" pitchFamily="34" charset="0"/>
              <a:defRPr sz="20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fld id="{EB338434-624A-4A2A-A1B8-88B50FBDAAE7}" type="slidenum">
              <a:rPr lang="fr-CA" altLang="fr-FR" sz="1200" b="0" smtClean="0">
                <a:solidFill>
                  <a:srgbClr val="898989"/>
                </a:solidFill>
                <a:latin typeface="Times New Roman" pitchFamily="18" charset="0"/>
              </a:rPr>
              <a:pPr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7</a:t>
            </a:fld>
            <a:endParaRPr lang="fr-CA" altLang="fr-FR" sz="1200" b="0" smtClean="0">
              <a:solidFill>
                <a:srgbClr val="898989"/>
              </a:solidFill>
              <a:latin typeface="Times New Roman" pitchFamily="18" charset="0"/>
            </a:endParaRPr>
          </a:p>
        </p:txBody>
      </p:sp>
      <p:pic>
        <p:nvPicPr>
          <p:cNvPr id="389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276600"/>
            <a:ext cx="6637338" cy="268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8" name="Footer Placeholder 5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spcAft>
                <a:spcPts val="600"/>
              </a:spcAft>
              <a:buFont typeface="Arial" pitchFamily="34" charset="0"/>
              <a:defRPr sz="20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fr-FR" sz="1000" b="0" smtClean="0">
                <a:latin typeface="Times New Roman" pitchFamily="18" charset="0"/>
              </a:rPr>
              <a:t>SEG2506 – Hiver 2014 – Hussein Al Osman</a:t>
            </a:r>
          </a:p>
        </p:txBody>
      </p:sp>
    </p:spTree>
    <p:extLst>
      <p:ext uri="{BB962C8B-B14F-4D97-AF65-F5344CB8AC3E}">
        <p14:creationId xmlns:p14="http://schemas.microsoft.com/office/powerpoint/2010/main" val="85215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934200" cy="1371600"/>
          </a:xfrm>
        </p:spPr>
        <p:txBody>
          <a:bodyPr/>
          <a:lstStyle/>
          <a:p>
            <a:pPr>
              <a:defRPr/>
            </a:pPr>
            <a:r>
              <a:rPr lang="fr-CA" dirty="0" smtClean="0"/>
              <a:t>Nœuds de </a:t>
            </a:r>
            <a:r>
              <a:rPr lang="fr-CA" dirty="0" err="1" smtClean="0"/>
              <a:t>Fork</a:t>
            </a:r>
            <a:r>
              <a:rPr lang="fr-CA" dirty="0" smtClean="0"/>
              <a:t> et Jonction (</a:t>
            </a:r>
            <a:r>
              <a:rPr lang="fr-CA" dirty="0" err="1" smtClean="0"/>
              <a:t>join</a:t>
            </a:r>
            <a:r>
              <a:rPr lang="fr-CA" dirty="0" smtClean="0"/>
              <a:t>)</a:t>
            </a:r>
            <a:endParaRPr lang="fr-CA" dirty="0"/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altLang="fr-FR" smtClean="0"/>
              <a:t>Les nœuds de fork et join ont la même notation: soit une barre horizontale ou verticale</a:t>
            </a:r>
          </a:p>
          <a:p>
            <a:r>
              <a:rPr lang="fr-CA" altLang="fr-FR" smtClean="0"/>
              <a:t>Ils indiquent le début et la fin des threads (fils) de contrôle simultanés</a:t>
            </a:r>
          </a:p>
          <a:p>
            <a:pPr lvl="1"/>
            <a:r>
              <a:rPr lang="fr-CA" altLang="fr-FR" smtClean="0"/>
              <a:t>« Join » synchronise deux entrées et produit une seule sortie</a:t>
            </a:r>
          </a:p>
          <a:p>
            <a:pPr lvl="1"/>
            <a:r>
              <a:rPr lang="fr-CA" altLang="fr-FR" smtClean="0"/>
              <a:t>Le flux de sortie de «  join» ne peut pas exécuter jusqu'à ce que toutes les flux d’entrées ont été reçues</a:t>
            </a:r>
          </a:p>
        </p:txBody>
      </p:sp>
      <p:sp>
        <p:nvSpPr>
          <p:cNvPr id="39940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600"/>
              </a:spcAft>
              <a:buFont typeface="Arial" pitchFamily="34" charset="0"/>
              <a:defRPr sz="20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fld id="{7470A6EA-A435-40A3-8CC4-3934162C322C}" type="slidenum">
              <a:rPr lang="fr-CA" altLang="fr-FR" sz="1200" b="0" smtClean="0">
                <a:solidFill>
                  <a:srgbClr val="898989"/>
                </a:solidFill>
                <a:latin typeface="Times New Roman" pitchFamily="18" charset="0"/>
              </a:rPr>
              <a:pPr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8</a:t>
            </a:fld>
            <a:endParaRPr lang="fr-CA" altLang="fr-FR" sz="1200" b="0" smtClean="0">
              <a:solidFill>
                <a:srgbClr val="898989"/>
              </a:solidFill>
              <a:latin typeface="Times New Roman" pitchFamily="18" charset="0"/>
            </a:endParaRPr>
          </a:p>
        </p:txBody>
      </p:sp>
      <p:pic>
        <p:nvPicPr>
          <p:cNvPr id="3994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813" y="4292600"/>
            <a:ext cx="6578600" cy="2043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2" name="Footer Placeholder 5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spcAft>
                <a:spcPts val="600"/>
              </a:spcAft>
              <a:buFont typeface="Arial" pitchFamily="34" charset="0"/>
              <a:defRPr sz="20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fr-FR" sz="1000" b="0" smtClean="0">
                <a:latin typeface="Times New Roman" pitchFamily="18" charset="0"/>
              </a:rPr>
              <a:t>SEG2506 – Hiver 2014 – Hussein Al Osman</a:t>
            </a:r>
          </a:p>
        </p:txBody>
      </p:sp>
    </p:spTree>
    <p:extLst>
      <p:ext uri="{BB962C8B-B14F-4D97-AF65-F5344CB8AC3E}">
        <p14:creationId xmlns:p14="http://schemas.microsoft.com/office/powerpoint/2010/main" val="338547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934200" cy="1371600"/>
          </a:xfrm>
        </p:spPr>
        <p:txBody>
          <a:bodyPr/>
          <a:lstStyle/>
          <a:p>
            <a:pPr>
              <a:defRPr/>
            </a:pPr>
            <a:r>
              <a:rPr lang="fr-CA" dirty="0" smtClean="0"/>
              <a:t>Partition</a:t>
            </a:r>
            <a:endParaRPr lang="fr-CA" dirty="0"/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altLang="fr-FR" smtClean="0"/>
              <a:t>Représenté comme couloir de natation horizontal ou vertical </a:t>
            </a:r>
          </a:p>
          <a:p>
            <a:pPr lvl="1"/>
            <a:r>
              <a:rPr lang="fr-CA" altLang="fr-FR" smtClean="0"/>
              <a:t>Représente un groupe d’actions qui ont des caractéristiques communes</a:t>
            </a:r>
          </a:p>
          <a:p>
            <a:pPr lvl="1"/>
            <a:endParaRPr lang="fr-CA" altLang="fr-FR" smtClean="0"/>
          </a:p>
        </p:txBody>
      </p:sp>
      <p:sp>
        <p:nvSpPr>
          <p:cNvPr id="40964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spcAft>
                <a:spcPts val="600"/>
              </a:spcAft>
              <a:buFont typeface="Arial" pitchFamily="34" charset="0"/>
              <a:defRPr sz="20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fld id="{B97B5DCA-55A8-4D41-8813-F8E8D6BCEF86}" type="slidenum">
              <a:rPr lang="fr-CA" altLang="fr-FR" sz="1200" b="0" smtClean="0">
                <a:solidFill>
                  <a:srgbClr val="898989"/>
                </a:solidFill>
                <a:latin typeface="Times New Roman" pitchFamily="18" charset="0"/>
              </a:rPr>
              <a:pPr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9</a:t>
            </a:fld>
            <a:endParaRPr lang="fr-CA" altLang="fr-FR" sz="1200" b="0" smtClean="0">
              <a:solidFill>
                <a:srgbClr val="898989"/>
              </a:solidFill>
              <a:latin typeface="Times New Roman" pitchFamily="18" charset="0"/>
            </a:endParaRPr>
          </a:p>
        </p:txBody>
      </p:sp>
      <p:pic>
        <p:nvPicPr>
          <p:cNvPr id="4096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1525" y="2971800"/>
            <a:ext cx="4919663" cy="336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6" name="Footer Placeholder 2"/>
          <p:cNvSpPr>
            <a:spLocks noGrp="1"/>
          </p:cNvSpPr>
          <p:nvPr>
            <p:ph type="ftr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ct val="20000"/>
              </a:spcBef>
              <a:spcAft>
                <a:spcPts val="600"/>
              </a:spcAft>
              <a:buFont typeface="Arial" pitchFamily="34" charset="0"/>
              <a:defRPr sz="20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fr-FR" sz="1000" b="0" smtClean="0">
                <a:latin typeface="Times New Roman" pitchFamily="18" charset="0"/>
              </a:rPr>
              <a:t>SEG2506 – Hiver 2014 – Hussein Al Osman</a:t>
            </a:r>
          </a:p>
        </p:txBody>
      </p:sp>
    </p:spTree>
    <p:extLst>
      <p:ext uri="{BB962C8B-B14F-4D97-AF65-F5344CB8AC3E}">
        <p14:creationId xmlns:p14="http://schemas.microsoft.com/office/powerpoint/2010/main" val="124700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584</Words>
  <Application>Microsoft Office PowerPoint</Application>
  <PresentationFormat>On-screen Show (4:3)</PresentationFormat>
  <Paragraphs>120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Thème Office</vt:lpstr>
      <vt:lpstr>1_Essential</vt:lpstr>
      <vt:lpstr>Diagrammes D’activités UML</vt:lpstr>
      <vt:lpstr>Diagrammes D’activités UML</vt:lpstr>
      <vt:lpstr>Activité</vt:lpstr>
      <vt:lpstr>Actions et Contraintes</vt:lpstr>
      <vt:lpstr>flux de contrôle</vt:lpstr>
      <vt:lpstr>Flux D’objets</vt:lpstr>
      <vt:lpstr>Décision et nœuds  de fusion</vt:lpstr>
      <vt:lpstr>Nœuds de Fork et Jonction (join)</vt:lpstr>
      <vt:lpstr>Partition</vt:lpstr>
      <vt:lpstr>Diagrammes D’activités UML</vt:lpstr>
      <vt:lpstr>La gestion des problèmes dans les projets de logiciel</vt:lpstr>
      <vt:lpstr>Plus sur les  Diagrammes D’activités</vt:lpstr>
      <vt:lpstr>Régions d'activité interruptible</vt:lpstr>
      <vt:lpstr>Régions d'extension</vt:lpstr>
      <vt:lpstr>Régions d'extension</vt:lpstr>
      <vt:lpstr>Gestionnaires d'exceptions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Séance 0</dc:title>
  <dc:creator>halosman</dc:creator>
  <cp:lastModifiedBy>Gregor v. Bochmann</cp:lastModifiedBy>
  <cp:revision>12</cp:revision>
  <dcterms:created xsi:type="dcterms:W3CDTF">2014-09-04T14:27:39Z</dcterms:created>
  <dcterms:modified xsi:type="dcterms:W3CDTF">2015-01-13T22:48:23Z</dcterms:modified>
</cp:coreProperties>
</file>